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277" r:id="rId6"/>
    <p:sldId id="261" r:id="rId7"/>
    <p:sldId id="262" r:id="rId8"/>
    <p:sldId id="264" r:id="rId9"/>
    <p:sldId id="265" r:id="rId10"/>
    <p:sldId id="278" r:id="rId11"/>
    <p:sldId id="279" r:id="rId12"/>
    <p:sldId id="280" r:id="rId13"/>
    <p:sldId id="271" r:id="rId14"/>
    <p:sldId id="274" r:id="rId15"/>
    <p:sldId id="272" r:id="rId16"/>
    <p:sldId id="273" r:id="rId17"/>
    <p:sldId id="275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83B96-BEE7-4F3E-9FB3-EA8646A320C0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9775C-AA41-494D-A42F-BD9D1AAFAE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88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775C-AA41-494D-A42F-BD9D1AAFAE3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19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CAEB06-4F13-42A8-83CA-E96060F029F2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ED6B90-B2B6-4F67-B59E-0B30B21769E3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2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58426A-7BB7-4984-99AA-E66D622A52A4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69DF5F-2A8B-42F8-87BD-9B65186F38E8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1FEE00-046E-437C-A7A5-F002C29E32FA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8374D2-3824-4CAD-B7B8-07DDFC2FA390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1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7C7450-1B32-4B6D-B8A4-ED03457E0A9C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F88691-C4CC-4F6B-A1A5-B7EF3127B6A1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1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3BF9F1-1623-411A-8F27-D5332B30EA46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8" name="Espace réservé du pied de pag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Espace réservé du numéro de diapositive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6C5BC9-3F81-480A-AD14-0442DC87A7FF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8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9CE411-4783-4DA8-957F-DC37A788EF52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D2D6FA-7496-412F-AB4D-FF8FCDB39FD9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ADAF70-C5CE-4668-BAEB-809E520C2985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3" name="Espace réservé du pied de pag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Espace réservé du numéro de diapositive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D039AA-1896-41AD-BA15-8BDDB3821D94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9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CDB8F9-8D65-4F7D-A6A6-8D8F533966C4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F566DC-502D-4564-862C-8D3C7BA974E6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878D98-5EC5-45C7-B52C-AE42EB506050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9EA87F-0ECB-4B52-84D0-838A8D008BC9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5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495FE9-E2E9-43FC-A61F-63F1BE1461C0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704B74-E613-48A9-B999-868DDC87F17F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5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1DFE99-51DE-4377-80C0-62F86F97F0AE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4C6DD9-4E72-4E83-9C9B-B3C56515B5FC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4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 lvl="0"/>
            <a:fld id="{29DF4886-D27C-4D52-B1B5-923023713AA1}" type="datetime1">
              <a:rPr lang="en-US"/>
              <a:pPr lvl="0"/>
              <a:t>9/17/2024</a:t>
            </a:fld>
            <a:endParaRPr lang="en-US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 lvl="0"/>
            <a:fld id="{CC8A6159-7F74-45DB-A8D7-A2F6C69DEA72}" type="slidenum"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  <a:ea typeface=""/>
          <a:cs typeface="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ctrTitle"/>
          </p:nvPr>
        </p:nvSpPr>
        <p:spPr>
          <a:xfrm>
            <a:off x="1240081" y="1214177"/>
            <a:ext cx="9619990" cy="3000014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fr-FR" sz="4400" dirty="0" smtClean="0">
                <a:latin typeface="Algerian" pitchFamily="82"/>
                <a:cs typeface="Times New Roman" pitchFamily="18"/>
              </a:rPr>
              <a:t>SOYEZ </a:t>
            </a:r>
            <a:r>
              <a:rPr lang="fr-FR" sz="4400" dirty="0">
                <a:latin typeface="Algerian" pitchFamily="82"/>
                <a:cs typeface="Times New Roman" pitchFamily="18"/>
              </a:rPr>
              <a:t>LES </a:t>
            </a:r>
            <a:r>
              <a:rPr lang="fr-FR" sz="4400" dirty="0" smtClean="0">
                <a:latin typeface="Algerian" pitchFamily="82"/>
                <a:cs typeface="Times New Roman" pitchFamily="18"/>
              </a:rPr>
              <a:t>BIENVENUS</a:t>
            </a:r>
            <a:r>
              <a:rPr lang="fr-FR" sz="4400" dirty="0">
                <a:latin typeface="Algerian" pitchFamily="82"/>
                <a:cs typeface="Times New Roman" pitchFamily="18"/>
              </a:rPr>
              <a:t/>
            </a:r>
            <a:br>
              <a:rPr lang="fr-FR" sz="4400" dirty="0">
                <a:latin typeface="Algerian" pitchFamily="82"/>
                <a:cs typeface="Times New Roman" pitchFamily="18"/>
              </a:rPr>
            </a:br>
            <a:r>
              <a:rPr lang="fr-FR" sz="4000" dirty="0" smtClean="0">
                <a:solidFill>
                  <a:srgbClr val="FF0000"/>
                </a:solidFill>
                <a:latin typeface="Algerian" pitchFamily="82"/>
                <a:cs typeface="Times New Roman" pitchFamily="18"/>
              </a:rPr>
              <a:t>Au </a:t>
            </a:r>
            <a:r>
              <a:rPr lang="fr-FR" sz="4000" dirty="0" err="1" smtClean="0">
                <a:solidFill>
                  <a:srgbClr val="FF0000"/>
                </a:solidFill>
                <a:latin typeface="Algerian" pitchFamily="82"/>
                <a:cs typeface="Times New Roman" pitchFamily="18"/>
              </a:rPr>
              <a:t>7</a:t>
            </a:r>
            <a:r>
              <a:rPr lang="fr-FR" sz="4000" baseline="30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4000" dirty="0" smtClean="0">
                <a:solidFill>
                  <a:srgbClr val="FF0000"/>
                </a:solidFill>
                <a:latin typeface="Algerian" pitchFamily="82"/>
                <a:cs typeface="Times New Roman" pitchFamily="18"/>
              </a:rPr>
              <a:t> COLLOQUE Scientifique</a:t>
            </a:r>
            <a:br>
              <a:rPr lang="fr-FR" sz="4000" dirty="0" smtClean="0">
                <a:solidFill>
                  <a:srgbClr val="FF0000"/>
                </a:solidFill>
                <a:latin typeface="Algerian" pitchFamily="82"/>
                <a:cs typeface="Times New Roman" pitchFamily="18"/>
              </a:rPr>
            </a:br>
            <a:r>
              <a:rPr lang="fr-FR" sz="4000" dirty="0" smtClean="0">
                <a:solidFill>
                  <a:schemeClr val="tx1"/>
                </a:solidFill>
                <a:latin typeface="Algerian" pitchFamily="82"/>
                <a:cs typeface="Times New Roman" pitchFamily="18"/>
              </a:rPr>
              <a:t>International des universités de PARAKOU ET KARA</a:t>
            </a:r>
            <a:endParaRPr lang="fr-FR" sz="4400" dirty="0">
              <a:solidFill>
                <a:schemeClr val="tx1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3" name="Lune 2"/>
          <p:cNvSpPr/>
          <p:nvPr/>
        </p:nvSpPr>
        <p:spPr>
          <a:xfrm rot="16200004">
            <a:off x="5821476" y="-170205"/>
            <a:ext cx="457200" cy="961999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57200"/>
              <a:gd name="f7" fmla="val 9619990"/>
              <a:gd name="f8" fmla="+- 0 0 10310680"/>
              <a:gd name="f9" fmla="+- 0 0 5644660"/>
              <a:gd name="f10" fmla="val 4809995"/>
              <a:gd name="f11" fmla="val 571500"/>
              <a:gd name="f12" fmla="val 6012494"/>
              <a:gd name="f13" fmla="+- 0 0 -360"/>
              <a:gd name="f14" fmla="+- 0 0 -270"/>
              <a:gd name="f15" fmla="+- 0 0 -180"/>
              <a:gd name="f16" fmla="+- 0 0 -90"/>
              <a:gd name="f17" fmla="*/ f3 1 457200"/>
              <a:gd name="f18" fmla="*/ f4 1 9619990"/>
              <a:gd name="f19" fmla="+- f7 0 f5"/>
              <a:gd name="f20" fmla="+- f6 0 f5"/>
              <a:gd name="f21" fmla="*/ f13 f0 1"/>
              <a:gd name="f22" fmla="*/ f14 f0 1"/>
              <a:gd name="f23" fmla="*/ f15 f0 1"/>
              <a:gd name="f24" fmla="*/ f16 f0 1"/>
              <a:gd name="f25" fmla="*/ f20 1 457200"/>
              <a:gd name="f26" fmla="*/ f19 1 9619990"/>
              <a:gd name="f27" fmla="*/ f21 1 f2"/>
              <a:gd name="f28" fmla="*/ f22 1 f2"/>
              <a:gd name="f29" fmla="*/ f23 1 f2"/>
              <a:gd name="f30" fmla="*/ f24 1 f2"/>
              <a:gd name="f31" fmla="*/ 228600 1 f25"/>
              <a:gd name="f32" fmla="*/ 4809995 1 f26"/>
              <a:gd name="f33" fmla="*/ 457200 1 f25"/>
              <a:gd name="f34" fmla="*/ 0 1 f26"/>
              <a:gd name="f35" fmla="*/ 0 1 f25"/>
              <a:gd name="f36" fmla="*/ 9619990 1 f26"/>
              <a:gd name="f37" fmla="*/ 66959 1 f25"/>
              <a:gd name="f38" fmla="*/ 2303905 1 f26"/>
              <a:gd name="f39" fmla="*/ 7316085 1 f26"/>
              <a:gd name="f40" fmla="+- f27 0 f1"/>
              <a:gd name="f41" fmla="+- f28 0 f1"/>
              <a:gd name="f42" fmla="+- f29 0 f1"/>
              <a:gd name="f43" fmla="+- f30 0 f1"/>
              <a:gd name="f44" fmla="*/ f37 f17 1"/>
              <a:gd name="f45" fmla="*/ f31 f17 1"/>
              <a:gd name="f46" fmla="*/ f39 f18 1"/>
              <a:gd name="f47" fmla="*/ f38 f18 1"/>
              <a:gd name="f48" fmla="*/ f33 f17 1"/>
              <a:gd name="f49" fmla="*/ f34 f18 1"/>
              <a:gd name="f50" fmla="*/ f35 f17 1"/>
              <a:gd name="f51" fmla="*/ f32 f18 1"/>
              <a:gd name="f52" fmla="*/ f36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48" y="f49"/>
              </a:cxn>
              <a:cxn ang="f41">
                <a:pos x="f50" y="f51"/>
              </a:cxn>
              <a:cxn ang="f42">
                <a:pos x="f48" y="f52"/>
              </a:cxn>
              <a:cxn ang="f43">
                <a:pos x="f45" y="f51"/>
              </a:cxn>
            </a:cxnLst>
            <a:rect l="f44" t="f47" r="f45" b="f46"/>
            <a:pathLst>
              <a:path w="457200" h="9619990">
                <a:moveTo>
                  <a:pt x="f6" y="f7"/>
                </a:moveTo>
                <a:arcTo wR="f6" hR="f10" stAng="f1" swAng="f0"/>
                <a:arcTo wR="f11" hR="f12" stAng="f9" swAng="f8"/>
                <a:close/>
              </a:path>
            </a:pathLst>
          </a:custGeom>
          <a:solidFill>
            <a:srgbClr val="1F4E79"/>
          </a:solidFill>
          <a:ln w="12701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4" name="Lune 3"/>
          <p:cNvSpPr/>
          <p:nvPr/>
        </p:nvSpPr>
        <p:spPr>
          <a:xfrm rot="5400013">
            <a:off x="5821475" y="-3898130"/>
            <a:ext cx="457200" cy="961999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57200"/>
              <a:gd name="f7" fmla="val 9619990"/>
              <a:gd name="f8" fmla="+- 0 0 10310680"/>
              <a:gd name="f9" fmla="+- 0 0 5644660"/>
              <a:gd name="f10" fmla="val 4809995"/>
              <a:gd name="f11" fmla="val 571500"/>
              <a:gd name="f12" fmla="val 6012494"/>
              <a:gd name="f13" fmla="+- 0 0 -360"/>
              <a:gd name="f14" fmla="+- 0 0 -270"/>
              <a:gd name="f15" fmla="+- 0 0 -180"/>
              <a:gd name="f16" fmla="+- 0 0 -90"/>
              <a:gd name="f17" fmla="*/ f3 1 457200"/>
              <a:gd name="f18" fmla="*/ f4 1 9619990"/>
              <a:gd name="f19" fmla="+- f7 0 f5"/>
              <a:gd name="f20" fmla="+- f6 0 f5"/>
              <a:gd name="f21" fmla="*/ f13 f0 1"/>
              <a:gd name="f22" fmla="*/ f14 f0 1"/>
              <a:gd name="f23" fmla="*/ f15 f0 1"/>
              <a:gd name="f24" fmla="*/ f16 f0 1"/>
              <a:gd name="f25" fmla="*/ f20 1 457200"/>
              <a:gd name="f26" fmla="*/ f19 1 9619990"/>
              <a:gd name="f27" fmla="*/ f21 1 f2"/>
              <a:gd name="f28" fmla="*/ f22 1 f2"/>
              <a:gd name="f29" fmla="*/ f23 1 f2"/>
              <a:gd name="f30" fmla="*/ f24 1 f2"/>
              <a:gd name="f31" fmla="*/ 228600 1 f25"/>
              <a:gd name="f32" fmla="*/ 4809995 1 f26"/>
              <a:gd name="f33" fmla="*/ 457200 1 f25"/>
              <a:gd name="f34" fmla="*/ 0 1 f26"/>
              <a:gd name="f35" fmla="*/ 0 1 f25"/>
              <a:gd name="f36" fmla="*/ 9619990 1 f26"/>
              <a:gd name="f37" fmla="*/ 66959 1 f25"/>
              <a:gd name="f38" fmla="*/ 2303905 1 f26"/>
              <a:gd name="f39" fmla="*/ 7316085 1 f26"/>
              <a:gd name="f40" fmla="+- f27 0 f1"/>
              <a:gd name="f41" fmla="+- f28 0 f1"/>
              <a:gd name="f42" fmla="+- f29 0 f1"/>
              <a:gd name="f43" fmla="+- f30 0 f1"/>
              <a:gd name="f44" fmla="*/ f37 f17 1"/>
              <a:gd name="f45" fmla="*/ f31 f17 1"/>
              <a:gd name="f46" fmla="*/ f39 f18 1"/>
              <a:gd name="f47" fmla="*/ f38 f18 1"/>
              <a:gd name="f48" fmla="*/ f33 f17 1"/>
              <a:gd name="f49" fmla="*/ f34 f18 1"/>
              <a:gd name="f50" fmla="*/ f35 f17 1"/>
              <a:gd name="f51" fmla="*/ f32 f18 1"/>
              <a:gd name="f52" fmla="*/ f36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48" y="f49"/>
              </a:cxn>
              <a:cxn ang="f41">
                <a:pos x="f50" y="f51"/>
              </a:cxn>
              <a:cxn ang="f42">
                <a:pos x="f48" y="f52"/>
              </a:cxn>
              <a:cxn ang="f43">
                <a:pos x="f45" y="f51"/>
              </a:cxn>
            </a:cxnLst>
            <a:rect l="f44" t="f47" r="f45" b="f46"/>
            <a:pathLst>
              <a:path w="457200" h="9619990">
                <a:moveTo>
                  <a:pt x="f6" y="f7"/>
                </a:moveTo>
                <a:arcTo wR="f6" hR="f10" stAng="f1" swAng="f0"/>
                <a:arcTo wR="f11" hR="f12" stAng="f9" swAng="f8"/>
                <a:close/>
              </a:path>
            </a:pathLst>
          </a:custGeom>
          <a:solidFill>
            <a:srgbClr val="1F4E79"/>
          </a:solidFill>
          <a:ln w="12701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"/>
              <a:cs typeface=""/>
            </a:endParaRPr>
          </a:p>
        </p:txBody>
      </p:sp>
      <p:pic>
        <p:nvPicPr>
          <p:cNvPr id="5" name="Image 4" descr="logo up.png"/>
          <p:cNvPicPr>
            <a:picLocks noChangeAspect="1"/>
          </p:cNvPicPr>
          <p:nvPr/>
        </p:nvPicPr>
        <p:blipFill>
          <a:blip r:embed="rId3"/>
          <a:srcRect l="15863" t="3799" r="3173" b="7597"/>
          <a:stretch>
            <a:fillRect/>
          </a:stretch>
        </p:blipFill>
        <p:spPr>
          <a:xfrm>
            <a:off x="948534" y="1361565"/>
            <a:ext cx="1464786" cy="11563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106" y="1140484"/>
            <a:ext cx="1377422" cy="1377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gner un rectangle avec un coin diagonal 4"/>
          <p:cNvSpPr/>
          <p:nvPr/>
        </p:nvSpPr>
        <p:spPr>
          <a:xfrm>
            <a:off x="1313085" y="622233"/>
            <a:ext cx="9558488" cy="2001914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16667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solidFill>
            <a:srgbClr val="1F4E79"/>
          </a:solidFill>
          <a:ln w="12701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Artificial</a:t>
            </a:r>
            <a:r>
              <a:rPr lang="en-GB" sz="3200" b="1" i="0" u="none" strike="noStrike" kern="1200" cap="none" spc="0" dirty="0" smtClean="0">
                <a:solidFill>
                  <a:srgbClr val="FFFFFF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Intelligence (AI) and its Impacts on EFL Teaching-Learning at tertiary education: The case study of University of Parakou </a:t>
            </a:r>
            <a:endParaRPr lang="en-GB" sz="3200" b="0" i="0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5" name="ZoneTexte 10"/>
          <p:cNvSpPr txBox="1"/>
          <p:nvPr/>
        </p:nvSpPr>
        <p:spPr>
          <a:xfrm>
            <a:off x="2200571" y="3161217"/>
            <a:ext cx="7783516" cy="2000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Written</a:t>
            </a:r>
            <a:r>
              <a:rPr lang="fr-FR" sz="2400" b="1" i="0" u="none" strike="noStrike" kern="1200" cap="none" spc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 and </a:t>
            </a:r>
            <a:r>
              <a:rPr lang="fr-FR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Presented </a:t>
            </a:r>
            <a:r>
              <a:rPr lang="fr-FR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by: </a:t>
            </a:r>
            <a:endParaRPr lang="fr-FR" sz="2400" kern="0" dirty="0">
              <a:solidFill>
                <a:srgbClr val="000000"/>
              </a:solidFill>
              <a:latin typeface="Times New Roman" pitchFamily="18"/>
              <a:ea typeface=""/>
              <a:cs typeface="Times New Roman" pitchFamily="18"/>
            </a:endParaRPr>
          </a:p>
          <a:p>
            <a:pPr marL="457200" lvl="0" indent="-457200" algn="just"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N’TOUA </a:t>
            </a:r>
            <a:r>
              <a:rPr lang="fr-FR" sz="20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M’PO </a:t>
            </a:r>
            <a:r>
              <a:rPr lang="fr-FR" sz="2000" kern="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Karim, </a:t>
            </a:r>
            <a:r>
              <a:rPr lang="fr-FR" sz="20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Doctorant à </a:t>
            </a:r>
            <a:r>
              <a:rPr lang="fr-FR" sz="20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la FLESH de </a:t>
            </a:r>
            <a:r>
              <a:rPr lang="fr-FR" sz="20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l’Université de </a:t>
            </a:r>
            <a:r>
              <a:rPr lang="fr-FR" sz="20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Kara-</a:t>
            </a:r>
            <a:r>
              <a:rPr lang="fr-FR" sz="2000" dirty="0" err="1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UK</a:t>
            </a:r>
            <a:r>
              <a:rPr lang="fr-FR" sz="20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, </a:t>
            </a:r>
            <a:r>
              <a:rPr lang="fr-FR" sz="20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C</a:t>
            </a:r>
            <a:r>
              <a:rPr lang="fr-FR" sz="20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ampus Sud.</a:t>
            </a:r>
          </a:p>
          <a:p>
            <a:pPr marL="457200" lvl="0" indent="-457200" algn="just"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  <a:p>
            <a:pPr marL="457200" lvl="0" indent="-457200" algn="just"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Dr</a:t>
            </a:r>
            <a:r>
              <a:rPr lang="fr-FR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.  Abdoulaye </a:t>
            </a:r>
            <a:r>
              <a:rPr lang="fr-FR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HAKIBOU,</a:t>
            </a:r>
            <a:r>
              <a:rPr lang="fr-FR" sz="2000" b="0" i="0" u="none" strike="noStrike" kern="1200" cap="none" spc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</a:t>
            </a:r>
            <a:r>
              <a:rPr lang="fr-FR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Maître</a:t>
            </a:r>
            <a:r>
              <a:rPr lang="fr-FR" sz="2000" b="0" i="0" u="none" strike="noStrike" kern="1200" cap="none" spc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de Conférences</a:t>
            </a:r>
            <a:r>
              <a:rPr lang="fr-FR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</a:t>
            </a:r>
            <a:r>
              <a:rPr lang="fr-FR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des Universités du CAMES, Linguistique Anglaise à l’Université de Parakou (UP</a:t>
            </a:r>
            <a:r>
              <a:rPr lang="fr-FR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)</a:t>
            </a:r>
            <a:endParaRPr lang="fr-FR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6" name="ZoneTexte 11"/>
          <p:cNvSpPr txBox="1"/>
          <p:nvPr/>
        </p:nvSpPr>
        <p:spPr>
          <a:xfrm>
            <a:off x="4980981" y="5698835"/>
            <a:ext cx="2222696" cy="461662"/>
          </a:xfrm>
          <a:prstGeom prst="rect">
            <a:avLst/>
          </a:prstGeom>
          <a:solidFill>
            <a:srgbClr val="203864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1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Septembre 2024</a:t>
            </a:r>
            <a:endParaRPr lang="fr-FR" sz="2400" b="1" i="1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738456" y="393129"/>
            <a:ext cx="2715063" cy="508020"/>
          </a:xfrm>
          <a:solidFill>
            <a:srgbClr val="203864"/>
          </a:solidFill>
        </p:spPr>
        <p:txBody>
          <a:bodyPr anchorCtr="1">
            <a:normAutofit fontScale="90000"/>
          </a:bodyPr>
          <a:lstStyle/>
          <a:p>
            <a:pPr lvl="0" algn="ctr"/>
            <a:r>
              <a:rPr lang="en-GB" sz="320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OUTLINE </a:t>
            </a:r>
          </a:p>
        </p:txBody>
      </p:sp>
      <p:sp>
        <p:nvSpPr>
          <p:cNvPr id="3" name="Rectangle 23"/>
          <p:cNvSpPr/>
          <p:nvPr/>
        </p:nvSpPr>
        <p:spPr>
          <a:xfrm>
            <a:off x="2763112" y="1037190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Introduction </a:t>
            </a:r>
          </a:p>
        </p:txBody>
      </p:sp>
      <p:sp>
        <p:nvSpPr>
          <p:cNvPr id="4" name="Rectangle 25"/>
          <p:cNvSpPr/>
          <p:nvPr/>
        </p:nvSpPr>
        <p:spPr>
          <a:xfrm>
            <a:off x="2763112" y="1635975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Problem</a:t>
            </a:r>
            <a:r>
              <a:rPr lang="en-GB" sz="3200" b="0" i="0" u="none" strike="noStrike" kern="1200" cap="none" spc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Statement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5" name="Rectangle 26"/>
          <p:cNvSpPr/>
          <p:nvPr/>
        </p:nvSpPr>
        <p:spPr>
          <a:xfrm>
            <a:off x="2763112" y="2234760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Objectives 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6" name="Rectangle 27"/>
          <p:cNvSpPr/>
          <p:nvPr/>
        </p:nvSpPr>
        <p:spPr>
          <a:xfrm>
            <a:off x="2763111" y="3434812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Methodology</a:t>
            </a:r>
          </a:p>
        </p:txBody>
      </p:sp>
      <p:sp>
        <p:nvSpPr>
          <p:cNvPr id="7" name="Rectangle 28"/>
          <p:cNvSpPr/>
          <p:nvPr/>
        </p:nvSpPr>
        <p:spPr>
          <a:xfrm>
            <a:off x="2763112" y="4035736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Literature Review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8" name="Rectangle 29"/>
          <p:cNvSpPr/>
          <p:nvPr/>
        </p:nvSpPr>
        <p:spPr>
          <a:xfrm>
            <a:off x="2763112" y="4638799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Findings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9" name="Rectangle 30"/>
          <p:cNvSpPr/>
          <p:nvPr/>
        </p:nvSpPr>
        <p:spPr>
          <a:xfrm>
            <a:off x="2763112" y="5241862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indent="-457200" algn="just">
              <a:buSzPct val="10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Recommendations and Suggestions </a:t>
            </a:r>
          </a:p>
        </p:txBody>
      </p:sp>
      <p:sp>
        <p:nvSpPr>
          <p:cNvPr id="10" name="Rectangle 31"/>
          <p:cNvSpPr/>
          <p:nvPr/>
        </p:nvSpPr>
        <p:spPr>
          <a:xfrm>
            <a:off x="2763113" y="5840647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Conclusion </a:t>
            </a:r>
          </a:p>
        </p:txBody>
      </p:sp>
      <p:sp>
        <p:nvSpPr>
          <p:cNvPr id="11" name="Rectangle 27"/>
          <p:cNvSpPr/>
          <p:nvPr/>
        </p:nvSpPr>
        <p:spPr>
          <a:xfrm>
            <a:off x="2763110" y="2842101"/>
            <a:ext cx="6665747" cy="478304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457200" marR="0" lvl="0" indent="-4572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Research questions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1" y="1311958"/>
            <a:ext cx="9934032" cy="4876807"/>
          </a:xfrm>
          <a:solidFill>
            <a:srgbClr val="DEEBF7"/>
          </a:solidFill>
        </p:spPr>
        <p:txBody>
          <a:bodyPr>
            <a:normAutofit lnSpcReduction="10000"/>
          </a:bodyPr>
          <a:lstStyle/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Artificial </a:t>
            </a:r>
            <a:r>
              <a:rPr lang="en-US" dirty="0">
                <a:latin typeface="Times New Roman" pitchFamily="18"/>
                <a:cs typeface="Times New Roman" pitchFamily="18"/>
              </a:rPr>
              <a:t>Intelligence (AI) 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is transforming various sectors, including education, specially at tertiary level. </a:t>
            </a:r>
          </a:p>
          <a:p>
            <a:pPr lvl="0" algn="just">
              <a:lnSpc>
                <a:spcPct val="100000"/>
              </a:lnSpc>
              <a:buFont typeface="Wingdings" pitchFamily="2"/>
              <a:buChar char="§"/>
            </a:pPr>
            <a:r>
              <a:rPr lang="en-US" dirty="0">
                <a:latin typeface="Times New Roman" pitchFamily="18"/>
                <a:cs typeface="Times New Roman" pitchFamily="18"/>
              </a:rPr>
              <a:t>The integration of AI 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into high education can improve students communicative competences and prepare them for their future career.</a:t>
            </a:r>
          </a:p>
          <a:p>
            <a:pPr lvl="0" algn="just">
              <a:lnSpc>
                <a:spcPct val="100000"/>
              </a:lnSpc>
              <a:buFont typeface="Wingdings" pitchFamily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This research work 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investigates 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the impact of AI on EFL teaching-learning at University of Parakou.</a:t>
            </a:r>
          </a:p>
          <a:p>
            <a:pPr lvl="0" algn="just">
              <a:lnSpc>
                <a:spcPct val="100000"/>
              </a:lnSpc>
              <a:buFont typeface="Wingdings" pitchFamily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AI tools like speech recognition and translation software break down language and accessibility barriers, enabling individuals with disabilities or non native speakers to access educational content (Holmes et al., 2019)  </a:t>
            </a:r>
          </a:p>
        </p:txBody>
      </p:sp>
      <p:sp>
        <p:nvSpPr>
          <p:cNvPr id="3" name="Titre 1"/>
          <p:cNvSpPr txBox="1">
            <a:spLocks noGrp="1"/>
          </p:cNvSpPr>
          <p:nvPr>
            <p:ph type="title"/>
          </p:nvPr>
        </p:nvSpPr>
        <p:spPr>
          <a:xfrm>
            <a:off x="4529733" y="428939"/>
            <a:ext cx="3189149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INTRODUCTION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1" y="1590262"/>
            <a:ext cx="9934032" cy="4505738"/>
          </a:xfrm>
          <a:solidFill>
            <a:srgbClr val="DEEBF7"/>
          </a:solidFill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AI adoption </a:t>
            </a:r>
            <a:r>
              <a:rPr lang="en-US" dirty="0">
                <a:latin typeface="Times New Roman" pitchFamily="18"/>
                <a:cs typeface="Times New Roman" pitchFamily="18"/>
              </a:rPr>
              <a:t>in African universities, particularly in Benin, remains limited due to infrastructural, financial, and policy constraints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 </a:t>
            </a:r>
            <a:r>
              <a:rPr lang="en-US" dirty="0">
                <a:latin typeface="Times New Roman" pitchFamily="18"/>
                <a:cs typeface="Times New Roman" pitchFamily="18"/>
              </a:rPr>
              <a:t>There is a lack of empirical research that examines the specific impact of AI on students in this context. </a:t>
            </a:r>
            <a:endParaRPr lang="en-US" dirty="0" smtClean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This </a:t>
            </a:r>
            <a:r>
              <a:rPr lang="en-US" dirty="0">
                <a:latin typeface="Times New Roman" pitchFamily="18"/>
                <a:cs typeface="Times New Roman" pitchFamily="18"/>
              </a:rPr>
              <a:t>article seeks to fill that gap by focusing on the University of Parakou, where AI is gradually being introduced in various educational processes</a:t>
            </a:r>
            <a:endParaRPr lang="en-US" dirty="0" smtClean="0">
              <a:latin typeface="Times New Roman" pitchFamily="18"/>
              <a:cs typeface="Times New Roman" pitchFamily="18"/>
            </a:endParaRPr>
          </a:p>
        </p:txBody>
      </p:sp>
      <p:sp>
        <p:nvSpPr>
          <p:cNvPr id="5" name="Titre 1"/>
          <p:cNvSpPr txBox="1">
            <a:spLocks noGrp="1"/>
          </p:cNvSpPr>
          <p:nvPr>
            <p:ph type="title"/>
          </p:nvPr>
        </p:nvSpPr>
        <p:spPr>
          <a:xfrm>
            <a:off x="3664773" y="548209"/>
            <a:ext cx="4919067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PROBLEM STATEMENT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0678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29224" y="365129"/>
            <a:ext cx="3190177" cy="633679"/>
          </a:xfrm>
          <a:solidFill>
            <a:srgbClr val="203864"/>
          </a:solidFill>
        </p:spPr>
        <p:txBody>
          <a:bodyPr anchorCtr="1"/>
          <a:lstStyle/>
          <a:p>
            <a:pPr lvl="0" algn="ctr"/>
            <a:r>
              <a:rPr lang="en-GB" sz="320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OBJECTIVES</a:t>
            </a:r>
          </a:p>
        </p:txBody>
      </p:sp>
      <p:cxnSp>
        <p:nvCxnSpPr>
          <p:cNvPr id="3" name="Connecteur droit avec flèche 22"/>
          <p:cNvCxnSpPr/>
          <p:nvPr/>
        </p:nvCxnSpPr>
        <p:spPr>
          <a:xfrm>
            <a:off x="8454889" y="2701914"/>
            <a:ext cx="1245706" cy="522187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4" name="Connecteur droit avec flèche 22"/>
          <p:cNvCxnSpPr/>
          <p:nvPr/>
        </p:nvCxnSpPr>
        <p:spPr>
          <a:xfrm flipH="1">
            <a:off x="2740273" y="2701914"/>
            <a:ext cx="1192634" cy="464570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5" name="Rectangle à coins arrondis 10"/>
          <p:cNvSpPr/>
          <p:nvPr/>
        </p:nvSpPr>
        <p:spPr>
          <a:xfrm>
            <a:off x="3122858" y="1188326"/>
            <a:ext cx="6002907" cy="151910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DEEBF7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OG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: </a:t>
            </a:r>
            <a:r>
              <a:rPr lang="en-US" sz="2400" kern="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xplore </a:t>
            </a:r>
            <a:r>
              <a:rPr lang="en-US" sz="24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how AI tools are being adopted in EFL teaching-learning at the University of Parakou, assess their impact, and identify the challenges faced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6" name="Rectangle à coins arrondis 12"/>
          <p:cNvSpPr/>
          <p:nvPr/>
        </p:nvSpPr>
        <p:spPr>
          <a:xfrm>
            <a:off x="778291" y="3224101"/>
            <a:ext cx="3047996" cy="291195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7E6E6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OS1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: </a:t>
            </a:r>
            <a:r>
              <a:rPr lang="en-US" sz="2400" kern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xplore the </a:t>
            </a:r>
            <a:r>
              <a:rPr lang="en-US" sz="24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ways in which AI is being used in teaching, learning, and administration at the University of Parakou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7" name="Rectangle à coins arrondis 13"/>
          <p:cNvSpPr/>
          <p:nvPr/>
        </p:nvSpPr>
        <p:spPr>
          <a:xfrm>
            <a:off x="4099008" y="3224101"/>
            <a:ext cx="3347682" cy="291195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7E6E6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OS2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: </a:t>
            </a:r>
            <a:r>
              <a:rPr lang="en-US" sz="2400" kern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A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ssess </a:t>
            </a:r>
            <a:r>
              <a:rPr lang="en-US" sz="24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the impact of AI on student engagement, learning outcomes, and academic performance.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8" name="Rectangle à coins arrondis 14"/>
          <p:cNvSpPr/>
          <p:nvPr/>
        </p:nvSpPr>
        <p:spPr>
          <a:xfrm>
            <a:off x="7719401" y="3224101"/>
            <a:ext cx="3631091" cy="291195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7E6E6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OS3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: </a:t>
            </a:r>
            <a:r>
              <a:rPr lang="en-US" sz="2400" kern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I</a:t>
            </a:r>
            <a:r>
              <a:rPr lang="en-US" sz="2400" kern="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dentify </a:t>
            </a:r>
            <a:r>
              <a:rPr lang="en-US" sz="2400" kern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the challenges and barriers to AI adoption in tertiary education in Benin.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cxnSp>
        <p:nvCxnSpPr>
          <p:cNvPr id="9" name="Connecteur droit avec flèche 16"/>
          <p:cNvCxnSpPr/>
          <p:nvPr/>
        </p:nvCxnSpPr>
        <p:spPr>
          <a:xfrm>
            <a:off x="5910470" y="2713376"/>
            <a:ext cx="12221" cy="510725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3763820" y="470024"/>
            <a:ext cx="4767517" cy="633679"/>
          </a:xfrm>
          <a:solidFill>
            <a:srgbClr val="203864"/>
          </a:solidFill>
        </p:spPr>
        <p:txBody>
          <a:bodyPr anchorCtr="1"/>
          <a:lstStyle/>
          <a:p>
            <a:pPr lvl="0" algn="ctr"/>
            <a:r>
              <a:rPr lang="en-GB" sz="3200" dirty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RESEARCH </a:t>
            </a:r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QUESTIONS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3" name="Rectangle 4"/>
          <p:cNvSpPr/>
          <p:nvPr/>
        </p:nvSpPr>
        <p:spPr>
          <a:xfrm>
            <a:off x="1378631" y="1241435"/>
            <a:ext cx="9537896" cy="854653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RQ1: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How is AI being integrated into the academic and administrative processes at the University of Parakou?</a:t>
            </a:r>
            <a:endParaRPr lang="fr-FR" sz="2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1378631" y="2371551"/>
            <a:ext cx="9537896" cy="861675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RQ2: </a:t>
            </a:r>
            <a:r>
              <a:rPr lang="en-US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What are the perceived benefits and drawbacks of AI from the perspective of students and educators?</a:t>
            </a:r>
            <a:endParaRPr lang="fr-FR" sz="2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1378631" y="3508690"/>
            <a:ext cx="9537896" cy="997050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RQ3: </a:t>
            </a:r>
            <a:r>
              <a:rPr lang="en-US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How does AI influence student engagement, learning outcomes, and overall academic performance?</a:t>
            </a:r>
            <a:endParaRPr lang="fr-FR" sz="2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1378631" y="4781204"/>
            <a:ext cx="9537896" cy="861675"/>
          </a:xfrm>
          <a:prstGeom prst="rect">
            <a:avLst/>
          </a:prstGeom>
          <a:solidFill>
            <a:srgbClr val="DEEBF7"/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RQ4: </a:t>
            </a:r>
            <a:r>
              <a:rPr lang="en-US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What challenges and barriers exist in the adoption of AI at the University of Parakou?</a:t>
            </a:r>
            <a:endParaRPr lang="fr-FR" sz="2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193255" y="363281"/>
            <a:ext cx="3294144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METHODOLOGY</a:t>
            </a:r>
          </a:p>
        </p:txBody>
      </p:sp>
      <p:sp>
        <p:nvSpPr>
          <p:cNvPr id="3" name="Rectangle 14"/>
          <p:cNvSpPr/>
          <p:nvPr/>
        </p:nvSpPr>
        <p:spPr>
          <a:xfrm>
            <a:off x="695483" y="1889753"/>
            <a:ext cx="1773542" cy="924732"/>
          </a:xfrm>
          <a:prstGeom prst="rect">
            <a:avLst/>
          </a:prstGeom>
          <a:solidFill>
            <a:srgbClr val="DEEBF7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Target population </a:t>
            </a:r>
          </a:p>
        </p:txBody>
      </p:sp>
      <p:sp>
        <p:nvSpPr>
          <p:cNvPr id="4" name="Rectangle 15"/>
          <p:cNvSpPr/>
          <p:nvPr/>
        </p:nvSpPr>
        <p:spPr>
          <a:xfrm>
            <a:off x="2933550" y="2461080"/>
            <a:ext cx="2220418" cy="489478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50</a:t>
            </a:r>
            <a:r>
              <a:rPr lang="en-GB" sz="2400" b="0" i="0" u="none" strike="noStrike" kern="1200" cap="none" spc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Students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5" name="Rectangle 16"/>
          <p:cNvSpPr/>
          <p:nvPr/>
        </p:nvSpPr>
        <p:spPr>
          <a:xfrm>
            <a:off x="2933550" y="1525438"/>
            <a:ext cx="2220418" cy="550990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10 Lecturers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cxnSp>
        <p:nvCxnSpPr>
          <p:cNvPr id="6" name="Connecteur droit avec flèche 18"/>
          <p:cNvCxnSpPr/>
          <p:nvPr/>
        </p:nvCxnSpPr>
        <p:spPr>
          <a:xfrm>
            <a:off x="2475911" y="2376269"/>
            <a:ext cx="443868" cy="474784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7" name="Connecteur droit avec flèche 22"/>
          <p:cNvCxnSpPr/>
          <p:nvPr/>
        </p:nvCxnSpPr>
        <p:spPr>
          <a:xfrm flipV="1">
            <a:off x="2475911" y="1859276"/>
            <a:ext cx="450754" cy="516993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8" name="Rectangle 29"/>
          <p:cNvSpPr/>
          <p:nvPr/>
        </p:nvSpPr>
        <p:spPr>
          <a:xfrm>
            <a:off x="692347" y="4176238"/>
            <a:ext cx="1786893" cy="1334365"/>
          </a:xfrm>
          <a:prstGeom prst="rect">
            <a:avLst/>
          </a:prstGeom>
          <a:solidFill>
            <a:srgbClr val="DEEBF7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Methods of data collection</a:t>
            </a:r>
          </a:p>
        </p:txBody>
      </p:sp>
      <p:sp>
        <p:nvSpPr>
          <p:cNvPr id="9" name="Rectangle 32"/>
          <p:cNvSpPr/>
          <p:nvPr/>
        </p:nvSpPr>
        <p:spPr>
          <a:xfrm>
            <a:off x="2957827" y="3629710"/>
            <a:ext cx="2241505" cy="845371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Documentary research</a:t>
            </a: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10" name="Rectangle 33"/>
          <p:cNvSpPr/>
          <p:nvPr/>
        </p:nvSpPr>
        <p:spPr>
          <a:xfrm>
            <a:off x="2985671" y="4834917"/>
            <a:ext cx="2213661" cy="788752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Field investigation </a:t>
            </a:r>
          </a:p>
        </p:txBody>
      </p:sp>
      <p:cxnSp>
        <p:nvCxnSpPr>
          <p:cNvPr id="11" name="Connecteur droit avec flèche 34"/>
          <p:cNvCxnSpPr>
            <a:stCxn id="8" idx="3"/>
            <a:endCxn id="10" idx="1"/>
          </p:cNvCxnSpPr>
          <p:nvPr/>
        </p:nvCxnSpPr>
        <p:spPr>
          <a:xfrm>
            <a:off x="2479240" y="4843421"/>
            <a:ext cx="506431" cy="385872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12" name="Connecteur droit avec flèche 36"/>
          <p:cNvCxnSpPr>
            <a:stCxn id="8" idx="3"/>
          </p:cNvCxnSpPr>
          <p:nvPr/>
        </p:nvCxnSpPr>
        <p:spPr>
          <a:xfrm flipV="1">
            <a:off x="2479240" y="4106725"/>
            <a:ext cx="454310" cy="736696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13" name="Rectangle 40"/>
          <p:cNvSpPr/>
          <p:nvPr/>
        </p:nvSpPr>
        <p:spPr>
          <a:xfrm>
            <a:off x="6281928" y="2110752"/>
            <a:ext cx="1896483" cy="1293866"/>
          </a:xfrm>
          <a:prstGeom prst="rect">
            <a:avLst/>
          </a:prstGeom>
          <a:solidFill>
            <a:srgbClr val="DEEBF7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Techniques of data collection</a:t>
            </a:r>
          </a:p>
        </p:txBody>
      </p:sp>
      <p:sp>
        <p:nvSpPr>
          <p:cNvPr id="14" name="Rectangle 41"/>
          <p:cNvSpPr/>
          <p:nvPr/>
        </p:nvSpPr>
        <p:spPr>
          <a:xfrm>
            <a:off x="6281937" y="4565677"/>
            <a:ext cx="1896474" cy="1228926"/>
          </a:xfrm>
          <a:prstGeom prst="rect">
            <a:avLst/>
          </a:prstGeom>
          <a:solidFill>
            <a:srgbClr val="DEEBF7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Instruments of data collection</a:t>
            </a:r>
          </a:p>
        </p:txBody>
      </p:sp>
      <p:cxnSp>
        <p:nvCxnSpPr>
          <p:cNvPr id="15" name="Connecteur droit 17"/>
          <p:cNvCxnSpPr/>
          <p:nvPr/>
        </p:nvCxnSpPr>
        <p:spPr>
          <a:xfrm>
            <a:off x="5798237" y="1099931"/>
            <a:ext cx="84189" cy="5426946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</a:ln>
        </p:spPr>
      </p:cxnSp>
      <p:sp>
        <p:nvSpPr>
          <p:cNvPr id="16" name="Rectangle 32"/>
          <p:cNvSpPr/>
          <p:nvPr/>
        </p:nvSpPr>
        <p:spPr>
          <a:xfrm>
            <a:off x="8787586" y="1314365"/>
            <a:ext cx="2501703" cy="559513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Class observation 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17" name="Rectangle 32"/>
          <p:cNvSpPr/>
          <p:nvPr/>
        </p:nvSpPr>
        <p:spPr>
          <a:xfrm>
            <a:off x="8865704" y="3629710"/>
            <a:ext cx="2411892" cy="545708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Conferences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18" name="Rectangle 32"/>
          <p:cNvSpPr/>
          <p:nvPr/>
        </p:nvSpPr>
        <p:spPr>
          <a:xfrm>
            <a:off x="8886979" y="4859725"/>
            <a:ext cx="2302916" cy="787252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Questionnaire sheets  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cxnSp>
        <p:nvCxnSpPr>
          <p:cNvPr id="19" name="Connecteur droit avec flèche 22"/>
          <p:cNvCxnSpPr>
            <a:endCxn id="16" idx="1"/>
          </p:cNvCxnSpPr>
          <p:nvPr/>
        </p:nvCxnSpPr>
        <p:spPr>
          <a:xfrm flipV="1">
            <a:off x="8178411" y="1594122"/>
            <a:ext cx="609175" cy="883806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20" name="Connecteur droit avec flèche 22"/>
          <p:cNvCxnSpPr/>
          <p:nvPr/>
        </p:nvCxnSpPr>
        <p:spPr>
          <a:xfrm flipV="1">
            <a:off x="8192341" y="5229293"/>
            <a:ext cx="673363" cy="24058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21" name="Connecteur droit avec flèche 18"/>
          <p:cNvCxnSpPr/>
          <p:nvPr/>
        </p:nvCxnSpPr>
        <p:spPr>
          <a:xfrm>
            <a:off x="8193270" y="2832756"/>
            <a:ext cx="687293" cy="1005873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8" name="Rectangle 32"/>
          <p:cNvSpPr/>
          <p:nvPr/>
        </p:nvSpPr>
        <p:spPr>
          <a:xfrm>
            <a:off x="8787586" y="2032409"/>
            <a:ext cx="2501703" cy="559513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Lecturer Meeting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sp>
        <p:nvSpPr>
          <p:cNvPr id="30" name="Rectangle 32"/>
          <p:cNvSpPr/>
          <p:nvPr/>
        </p:nvSpPr>
        <p:spPr>
          <a:xfrm>
            <a:off x="8787586" y="2794806"/>
            <a:ext cx="2501703" cy="559513"/>
          </a:xfrm>
          <a:prstGeom prst="rect">
            <a:avLst/>
          </a:prstGeom>
          <a:solidFill>
            <a:srgbClr val="F2F2F2"/>
          </a:solidFill>
          <a:ln w="6345" cap="flat">
            <a:solidFill>
              <a:srgbClr val="A5A5A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"/>
                <a:cs typeface="Times New Roman" pitchFamily="18"/>
              </a:rPr>
              <a:t>AI Training 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"/>
              <a:cs typeface="Times New Roman" pitchFamily="18"/>
            </a:endParaRPr>
          </a:p>
        </p:txBody>
      </p:sp>
      <p:cxnSp>
        <p:nvCxnSpPr>
          <p:cNvPr id="34" name="Connecteur droit avec flèche 18"/>
          <p:cNvCxnSpPr>
            <a:endCxn id="30" idx="1"/>
          </p:cNvCxnSpPr>
          <p:nvPr/>
        </p:nvCxnSpPr>
        <p:spPr>
          <a:xfrm>
            <a:off x="8185841" y="2705819"/>
            <a:ext cx="601745" cy="368744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36" name="Connecteur droit avec flèche 18"/>
          <p:cNvCxnSpPr>
            <a:endCxn id="28" idx="1"/>
          </p:cNvCxnSpPr>
          <p:nvPr/>
        </p:nvCxnSpPr>
        <p:spPr>
          <a:xfrm flipV="1">
            <a:off x="8192341" y="2312166"/>
            <a:ext cx="595245" cy="301553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373217" y="601819"/>
            <a:ext cx="3366053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FINDINGS  (1/4)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470990"/>
            <a:ext cx="9934032" cy="4055167"/>
          </a:xfrm>
          <a:solidFill>
            <a:srgbClr val="DEEBF7"/>
          </a:solidFill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1.  Integration 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of AI in University of </a:t>
            </a:r>
            <a:r>
              <a:rPr lang="en-US" sz="2400" b="1" dirty="0" smtClean="0">
                <a:latin typeface="Times New Roman" pitchFamily="18"/>
                <a:cs typeface="Times New Roman" pitchFamily="18"/>
              </a:rPr>
              <a:t>Parakou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itchFamily="18"/>
                <a:cs typeface="Times New Roman" pitchFamily="18"/>
              </a:rPr>
              <a:t>Adaptive 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Learning Platforms: Some courses have begun using AI-powered platforms that adjust content delivery based on student performance and engagement</a:t>
            </a:r>
            <a:r>
              <a:rPr lang="en-US" sz="2400" dirty="0" smtClean="0">
                <a:latin typeface="Times New Roman" pitchFamily="18"/>
                <a:cs typeface="Times New Roman" pitchFamily="18"/>
              </a:rPr>
              <a:t>.</a:t>
            </a:r>
            <a:endParaRPr lang="en-US" sz="2400" dirty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itchFamily="18"/>
                <a:cs typeface="Times New Roman" pitchFamily="18"/>
              </a:rPr>
              <a:t>AI-driven 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Assessment: Automated grading systems are being piloted in certain faculties, reducing the workload for instructors and providing quicker feedback to students.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itchFamily="18"/>
                <a:cs typeface="Times New Roman" pitchFamily="18"/>
              </a:rPr>
              <a:t>Virtual 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Assistants: A few departments have adopted AI-based chatbots to assist students in navigating academic resources and administrative services</a:t>
            </a:r>
            <a:r>
              <a:rPr lang="en-US" sz="2400" dirty="0" smtClean="0">
                <a:latin typeface="Times New Roman" pitchFamily="18"/>
                <a:cs typeface="Times New Roman" pitchFamily="18"/>
              </a:rPr>
              <a:t>.</a:t>
            </a:r>
            <a:endParaRPr lang="en-US" sz="2400" dirty="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 noGrp="1"/>
          </p:cNvSpPr>
          <p:nvPr>
            <p:ph type="title"/>
          </p:nvPr>
        </p:nvSpPr>
        <p:spPr>
          <a:xfrm>
            <a:off x="4373217" y="601819"/>
            <a:ext cx="3366053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FINDINGS  (2/4)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470990"/>
            <a:ext cx="9934032" cy="4055167"/>
          </a:xfrm>
          <a:solidFill>
            <a:srgbClr val="DEEBF7"/>
          </a:solidFill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en-US" sz="2400" b="1" dirty="0">
                <a:latin typeface="Times New Roman" pitchFamily="18"/>
                <a:cs typeface="Times New Roman" pitchFamily="18"/>
              </a:rPr>
              <a:t>2. Perceived Benefits of AI in </a:t>
            </a:r>
            <a:r>
              <a:rPr lang="en-US" sz="2400" b="1" dirty="0" smtClean="0">
                <a:latin typeface="Times New Roman" pitchFamily="18"/>
                <a:cs typeface="Times New Roman" pitchFamily="18"/>
              </a:rPr>
              <a:t>Learning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Times New Roman" pitchFamily="18"/>
                <a:cs typeface="Times New Roman" pitchFamily="18"/>
              </a:rPr>
              <a:t>Personalized Learning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: AI-enabled systems adapt to the individual learning pace of students, allowing them to grasp complex subjects more effectively.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Efficiency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: Automated systems streamline administrative tasks like grading and scheduling, giving faculty more time to focus on instruction.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Improved 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Student Engagement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: Interactive AI tools, such as virtual tutors, keep students engaged and make learning more dynamic</a:t>
            </a:r>
            <a:r>
              <a:rPr lang="en-US" sz="2400" dirty="0" smtClean="0">
                <a:latin typeface="Times New Roman" pitchFamily="18"/>
                <a:cs typeface="Times New Roman" pitchFamily="18"/>
              </a:rPr>
              <a:t>.</a:t>
            </a:r>
            <a:endParaRPr lang="en-US" sz="2400" dirty="0">
              <a:latin typeface="Times New Roman" pitchFamily="18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0097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 noGrp="1"/>
          </p:cNvSpPr>
          <p:nvPr>
            <p:ph type="title"/>
          </p:nvPr>
        </p:nvSpPr>
        <p:spPr>
          <a:xfrm>
            <a:off x="4373217" y="601819"/>
            <a:ext cx="3366053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FINDINGS  (3/4)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6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470990"/>
            <a:ext cx="9934032" cy="4055167"/>
          </a:xfrm>
          <a:solidFill>
            <a:srgbClr val="DEEBF7"/>
          </a:solidFill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3. 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Challenges in AI Adoption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Times New Roman" pitchFamily="18"/>
                <a:cs typeface="Times New Roman" pitchFamily="18"/>
              </a:rPr>
              <a:t>Infrastructure Gaps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: The lack of reliable internet and access to necessary hardware hampers the effective deployment of AI tools.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Resistance 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to Change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: Some faculty members expressed resistance to adopting new technologies, citing concerns about job displacement and loss of personal interaction with students.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Equity 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Issues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: There is a growing digital divide between students who have access to AI tools and those who do not, leading to unequal learning experiences</a:t>
            </a:r>
            <a:r>
              <a:rPr lang="en-US" sz="2400" dirty="0" smtClean="0">
                <a:latin typeface="Times New Roman" pitchFamily="18"/>
                <a:cs typeface="Times New Roman" pitchFamily="18"/>
              </a:rPr>
              <a:t>.</a:t>
            </a:r>
            <a:endParaRPr lang="en-US" sz="2400" dirty="0">
              <a:latin typeface="Times New Roman" pitchFamily="18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1115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 noGrp="1"/>
          </p:cNvSpPr>
          <p:nvPr>
            <p:ph type="title"/>
          </p:nvPr>
        </p:nvSpPr>
        <p:spPr>
          <a:xfrm>
            <a:off x="4441281" y="681332"/>
            <a:ext cx="3366053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FINDINGS  (4/4)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775791"/>
            <a:ext cx="9934032" cy="3750366"/>
          </a:xfrm>
          <a:solidFill>
            <a:srgbClr val="DEEBF7"/>
          </a:solidFill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en-US" sz="2400" b="1" dirty="0" smtClean="0">
                <a:latin typeface="Times New Roman" pitchFamily="18"/>
                <a:cs typeface="Times New Roman" pitchFamily="18"/>
              </a:rPr>
              <a:t>3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. Impact on Student Learning and </a:t>
            </a:r>
            <a:r>
              <a:rPr lang="en-US" sz="2400" b="1" dirty="0" smtClean="0">
                <a:latin typeface="Times New Roman" pitchFamily="18"/>
                <a:cs typeface="Times New Roman" pitchFamily="18"/>
              </a:rPr>
              <a:t>Performance 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itchFamily="18"/>
                <a:cs typeface="Times New Roman" pitchFamily="18"/>
              </a:rPr>
              <a:t>Students who 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use AI-enabled platforms tend to perform better in their coursework compared to those who do not</a:t>
            </a:r>
            <a:r>
              <a:rPr lang="en-US" sz="2400" dirty="0" smtClean="0">
                <a:latin typeface="Times New Roman" pitchFamily="18"/>
                <a:cs typeface="Times New Roman" pitchFamily="18"/>
              </a:rPr>
              <a:t>.</a:t>
            </a:r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US" sz="2400" dirty="0" smtClean="0">
                <a:latin typeface="Times New Roman" pitchFamily="18"/>
                <a:cs typeface="Times New Roman" pitchFamily="18"/>
              </a:rPr>
              <a:t> 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itchFamily="18"/>
                <a:cs typeface="Times New Roman" pitchFamily="18"/>
              </a:rPr>
              <a:t>However</a:t>
            </a:r>
            <a:r>
              <a:rPr lang="en-US" sz="2400" dirty="0">
                <a:latin typeface="Times New Roman" pitchFamily="18"/>
                <a:cs typeface="Times New Roman" pitchFamily="18"/>
              </a:rPr>
              <a:t>, the improvements in learning outcomes were more pronounced in science and technology faculties than in humanities faculties, where AI use was less widespread</a:t>
            </a:r>
            <a:r>
              <a:rPr lang="en-US" sz="2400" b="1" dirty="0">
                <a:latin typeface="Times New Roman" pitchFamily="18"/>
                <a:cs typeface="Times New Roman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309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527459" y="694587"/>
            <a:ext cx="9193697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RECOMMENDATIONS AND SUGGESTIONS    </a:t>
            </a:r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(1/2)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815548"/>
            <a:ext cx="9934032" cy="4399710"/>
          </a:xfrm>
          <a:solidFill>
            <a:srgbClr val="DEEBF7"/>
          </a:solidFill>
        </p:spPr>
        <p:txBody>
          <a:bodyPr>
            <a:normAutofit/>
          </a:bodyPr>
          <a:lstStyle/>
          <a:p>
            <a:pPr lvl="0" algn="just">
              <a:buFont typeface="Wingdings" pitchFamily="2"/>
              <a:buChar char="§"/>
            </a:pPr>
            <a:r>
              <a:rPr lang="en-US" b="1" dirty="0">
                <a:latin typeface="Times New Roman" pitchFamily="18"/>
                <a:cs typeface="Times New Roman" pitchFamily="18"/>
              </a:rPr>
              <a:t>Infrastructure Development</a:t>
            </a:r>
            <a:r>
              <a:rPr lang="en-US" dirty="0">
                <a:latin typeface="Times New Roman" pitchFamily="18"/>
                <a:cs typeface="Times New Roman" pitchFamily="18"/>
              </a:rPr>
              <a:t>: The government and university administration should invest in upgrading digital infrastructure, including internet access and AI-compatible devices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.</a:t>
            </a:r>
          </a:p>
          <a:p>
            <a:pPr marL="0" lvl="0" indent="0" algn="just">
              <a:buNone/>
            </a:pPr>
            <a:endParaRPr lang="en-US" dirty="0">
              <a:latin typeface="Times New Roman" pitchFamily="18"/>
              <a:cs typeface="Times New Roman" pitchFamily="18"/>
            </a:endParaRPr>
          </a:p>
          <a:p>
            <a:pPr lvl="0" algn="just">
              <a:buFont typeface="Wingdings" pitchFamily="2"/>
              <a:buChar char="§"/>
            </a:pPr>
            <a:r>
              <a:rPr lang="en-US" b="1" dirty="0" smtClean="0">
                <a:latin typeface="Times New Roman" pitchFamily="18"/>
                <a:cs typeface="Times New Roman" pitchFamily="18"/>
              </a:rPr>
              <a:t>Capacity </a:t>
            </a:r>
            <a:r>
              <a:rPr lang="en-US" b="1" dirty="0">
                <a:latin typeface="Times New Roman" pitchFamily="18"/>
                <a:cs typeface="Times New Roman" pitchFamily="18"/>
              </a:rPr>
              <a:t>Building</a:t>
            </a:r>
            <a:r>
              <a:rPr lang="en-US" dirty="0">
                <a:latin typeface="Times New Roman" pitchFamily="18"/>
                <a:cs typeface="Times New Roman" pitchFamily="18"/>
              </a:rPr>
              <a:t>: Training programs should be introduced for both faculty and students to enhance their understanding of AI and its applications in education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.</a:t>
            </a:r>
            <a:endParaRPr lang="en-US" dirty="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527459" y="615071"/>
            <a:ext cx="9193697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RECOMMENDATIONS AND SUGGESTIONS    </a:t>
            </a:r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(2/2)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590261"/>
            <a:ext cx="9934032" cy="4625006"/>
          </a:xfrm>
          <a:solidFill>
            <a:srgbClr val="DEEBF7"/>
          </a:solidFill>
        </p:spPr>
        <p:txBody>
          <a:bodyPr/>
          <a:lstStyle/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itchFamily="18"/>
                <a:cs typeface="Times New Roman" pitchFamily="18"/>
              </a:rPr>
              <a:t>Policy Frameworks</a:t>
            </a:r>
            <a:r>
              <a:rPr lang="en-US" dirty="0">
                <a:latin typeface="Times New Roman" pitchFamily="18"/>
                <a:cs typeface="Times New Roman" pitchFamily="18"/>
              </a:rPr>
              <a:t>: There is a need for clear policies regarding the ethical use of AI in education, particularly concerning data privacy, academic integrity, and equitable access.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b="1" dirty="0">
              <a:latin typeface="Times New Roman" pitchFamily="18"/>
              <a:cs typeface="Times New Roman" pitchFamily="18"/>
            </a:endParaRPr>
          </a:p>
          <a:p>
            <a:pPr algn="just">
              <a:lnSpc>
                <a:spcPct val="100000"/>
              </a:lnSpc>
              <a:buFont typeface="Wingdings" pitchFamily="2"/>
              <a:buChar char="§"/>
            </a:pPr>
            <a:r>
              <a:rPr lang="en-US" b="1" dirty="0" smtClean="0">
                <a:latin typeface="Times New Roman" pitchFamily="18"/>
                <a:cs typeface="Times New Roman" pitchFamily="18"/>
              </a:rPr>
              <a:t>AI </a:t>
            </a:r>
            <a:r>
              <a:rPr lang="en-US" b="1" dirty="0">
                <a:latin typeface="Times New Roman" pitchFamily="18"/>
                <a:cs typeface="Times New Roman" pitchFamily="18"/>
              </a:rPr>
              <a:t>Integration in Curricula</a:t>
            </a:r>
            <a:r>
              <a:rPr lang="en-US" dirty="0">
                <a:latin typeface="Times New Roman" pitchFamily="18"/>
                <a:cs typeface="Times New Roman" pitchFamily="18"/>
              </a:rPr>
              <a:t>: AI should be fully integrated into the curricula across all faculties to ensure that students in all disciplines benefit from its potential</a:t>
            </a:r>
            <a:r>
              <a:rPr lang="en-US" dirty="0" smtClean="0">
                <a:latin typeface="Times New Roman" pitchFamily="18"/>
                <a:cs typeface="Times New Roman" pitchFamily="18"/>
              </a:rPr>
              <a:t>.</a:t>
            </a:r>
            <a:endParaRPr lang="en-US" dirty="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653806" y="495803"/>
            <a:ext cx="2941004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 dirty="0" smtClean="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CONCLUSION</a:t>
            </a:r>
            <a:endParaRPr lang="en-GB" sz="3200" dirty="0">
              <a:solidFill>
                <a:srgbClr val="FFFFFF"/>
              </a:solidFill>
              <a:latin typeface="Algerian" pitchFamily="82"/>
              <a:cs typeface="Times New Roman" pitchFamily="18"/>
            </a:endParaRP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510748"/>
            <a:ext cx="9934032" cy="4611753"/>
          </a:xfrm>
          <a:solidFill>
            <a:srgbClr val="DEEBF7"/>
          </a:solidFill>
        </p:spPr>
        <p:txBody>
          <a:bodyPr/>
          <a:lstStyle/>
          <a:p>
            <a:pPr lvl="0" algn="just">
              <a:lnSpc>
                <a:spcPct val="100000"/>
              </a:lnSpc>
              <a:buFont typeface="Wingdings" pitchFamily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AI </a:t>
            </a:r>
            <a:r>
              <a:rPr lang="en-US" dirty="0">
                <a:latin typeface="Times New Roman" pitchFamily="18"/>
                <a:cs typeface="Times New Roman" pitchFamily="18"/>
              </a:rPr>
              <a:t>has a significant positive impact on student engagement, learning outcomes, and administrative efficiency at the University of Parakou. </a:t>
            </a:r>
            <a:endParaRPr lang="en-US" dirty="0" smtClean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00000"/>
              </a:lnSpc>
              <a:buFont typeface="Wingdings" pitchFamily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However</a:t>
            </a:r>
            <a:r>
              <a:rPr lang="en-US" dirty="0">
                <a:latin typeface="Times New Roman" pitchFamily="18"/>
                <a:cs typeface="Times New Roman" pitchFamily="18"/>
              </a:rPr>
              <a:t>, the benefits are unevenly distributed, with some faculties and student groups experiencing greater advantages than others. </a:t>
            </a:r>
            <a:endParaRPr lang="en-US" dirty="0" smtClean="0"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100000"/>
              </a:lnSpc>
              <a:buFont typeface="Wingdings" pitchFamily="2"/>
              <a:buChar char="§"/>
            </a:pPr>
            <a:r>
              <a:rPr lang="en-US" dirty="0" smtClean="0">
                <a:latin typeface="Times New Roman" pitchFamily="18"/>
                <a:cs typeface="Times New Roman" pitchFamily="18"/>
              </a:rPr>
              <a:t>The </a:t>
            </a:r>
            <a:r>
              <a:rPr lang="en-US" dirty="0">
                <a:latin typeface="Times New Roman" pitchFamily="18"/>
                <a:cs typeface="Times New Roman" pitchFamily="18"/>
              </a:rPr>
              <a:t>challenges related to infrastructure, digital literacy, and resistance to change need to be addressed to ensure equitable access and full utilization of AI’s potential in education.</a:t>
            </a:r>
            <a:endParaRPr lang="en-GB" dirty="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3927229" y="548813"/>
            <a:ext cx="4394158" cy="633679"/>
          </a:xfrm>
          <a:solidFill>
            <a:srgbClr val="203864"/>
          </a:solidFill>
        </p:spPr>
        <p:txBody>
          <a:bodyPr anchorCtr="1">
            <a:noAutofit/>
          </a:bodyPr>
          <a:lstStyle/>
          <a:p>
            <a:pPr lvl="0" algn="ctr"/>
            <a:r>
              <a:rPr lang="en-GB" sz="3200">
                <a:solidFill>
                  <a:srgbClr val="FFFFFF"/>
                </a:solidFill>
                <a:latin typeface="Algerian" pitchFamily="82"/>
                <a:cs typeface="Times New Roman" pitchFamily="18"/>
              </a:rPr>
              <a:t>CONCLUSION    (2/2)</a:t>
            </a:r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1157292" y="1391479"/>
            <a:ext cx="9934032" cy="4770781"/>
          </a:xfrm>
          <a:solidFill>
            <a:srgbClr val="DEEBF7"/>
          </a:solidFill>
        </p:spPr>
        <p:txBody>
          <a:bodyPr/>
          <a:lstStyle/>
          <a:p>
            <a:pPr lvl="0" algn="just">
              <a:buFont typeface="Wingdings" pitchFamily="2"/>
              <a:buChar char="§"/>
            </a:pPr>
            <a:r>
              <a:rPr lang="en-US">
                <a:latin typeface="Times New Roman" pitchFamily="18"/>
                <a:cs typeface="Times New Roman" pitchFamily="18"/>
              </a:rPr>
              <a:t/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/>
          <p:nvPr/>
        </p:nvSpPr>
        <p:spPr>
          <a:xfrm>
            <a:off x="1245700" y="5307538"/>
            <a:ext cx="9276528" cy="7685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 dirty="0" smtClean="0">
                <a:solidFill>
                  <a:srgbClr val="0070C0"/>
                </a:solidFill>
                <a:uFillTx/>
                <a:latin typeface="Algerian" pitchFamily="82"/>
                <a:ea typeface=""/>
                <a:cs typeface=""/>
              </a:rPr>
              <a:t>THANKS FOR </a:t>
            </a:r>
            <a:r>
              <a:rPr lang="en-GB" sz="4000" b="1" i="0" u="none" strike="noStrike" kern="1200" cap="none" spc="0" baseline="0" dirty="0">
                <a:solidFill>
                  <a:srgbClr val="0070C0"/>
                </a:solidFill>
                <a:uFillTx/>
                <a:latin typeface="Algerian" pitchFamily="82"/>
                <a:ea typeface=""/>
                <a:cs typeface=""/>
              </a:rPr>
              <a:t>YOUR KIND ATTENTION </a:t>
            </a:r>
            <a:endParaRPr lang="fr-FR" sz="4000" b="0" i="0" u="none" strike="noStrike" kern="1200" cap="none" spc="0" baseline="0" dirty="0">
              <a:solidFill>
                <a:srgbClr val="0070C0"/>
              </a:solidFill>
              <a:uFillTx/>
              <a:latin typeface="Algerian" pitchFamily="82"/>
              <a:ea typeface=""/>
              <a:cs typeface="Times New Roman" pitchFamily="1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459" y="1021288"/>
            <a:ext cx="6149009" cy="428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</TotalTime>
  <Words>1023</Words>
  <Application>Microsoft Office PowerPoint</Application>
  <PresentationFormat>Grand écran</PresentationFormat>
  <Paragraphs>88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Algerian</vt:lpstr>
      <vt:lpstr>Arial</vt:lpstr>
      <vt:lpstr>Calibri</vt:lpstr>
      <vt:lpstr>Calibri Light</vt:lpstr>
      <vt:lpstr>Times New Roman</vt:lpstr>
      <vt:lpstr>Wingdings</vt:lpstr>
      <vt:lpstr>Thème Office</vt:lpstr>
      <vt:lpstr>SOYEZ LES BIENVENUS Au 7e COLLOQUE Scientifique International des universités de PARAKOU ET KARA</vt:lpstr>
      <vt:lpstr>Présentation PowerPoint</vt:lpstr>
      <vt:lpstr>OUTLINE </vt:lpstr>
      <vt:lpstr>INTRODUCTION</vt:lpstr>
      <vt:lpstr>PROBLEM STATEMENT</vt:lpstr>
      <vt:lpstr>OBJECTIVES</vt:lpstr>
      <vt:lpstr>RESEARCH QUESTIONS</vt:lpstr>
      <vt:lpstr>METHODOLOGY</vt:lpstr>
      <vt:lpstr>FINDINGS  (1/4)</vt:lpstr>
      <vt:lpstr>FINDINGS  (2/4)</vt:lpstr>
      <vt:lpstr>FINDINGS  (3/4)</vt:lpstr>
      <vt:lpstr>FINDINGS  (4/4)</vt:lpstr>
      <vt:lpstr>RECOMMENDATIONS AND SUGGESTIONS    (1/2)</vt:lpstr>
      <vt:lpstr>RECOMMENDATIONS AND SUGGESTIONS    (2/2)</vt:lpstr>
      <vt:lpstr>CONCLUSION</vt:lpstr>
      <vt:lpstr>CONCLUSION    (2/2)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SOYEZ LES BIENVENUE A LA CEREMONIE DE SOUTENANCE MASTER EN COMMUNICATION BILINGUE</dc:title>
  <dc:creator>HP</dc:creator>
  <cp:lastModifiedBy>HP</cp:lastModifiedBy>
  <cp:revision>46</cp:revision>
  <dcterms:created xsi:type="dcterms:W3CDTF">2022-11-12T13:58:26Z</dcterms:created>
  <dcterms:modified xsi:type="dcterms:W3CDTF">2024-09-17T21:08:20Z</dcterms:modified>
</cp:coreProperties>
</file>